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1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302" r:id="rId12"/>
    <p:sldId id="298" r:id="rId13"/>
    <p:sldId id="301" r:id="rId14"/>
    <p:sldId id="299" r:id="rId15"/>
    <p:sldId id="303" r:id="rId16"/>
    <p:sldId id="304" r:id="rId17"/>
    <p:sldId id="286" r:id="rId18"/>
    <p:sldId id="272" r:id="rId19"/>
    <p:sldId id="291" r:id="rId20"/>
  </p:sldIdLst>
  <p:sldSz cx="9144000" cy="5143500" type="screen16x9"/>
  <p:notesSz cx="6858000" cy="9144000"/>
  <p:embeddedFontLst>
    <p:embeddedFont>
      <p:font typeface="Ballpoint" panose="020B0604020202020204" charset="0"/>
      <p:regular r:id="rId22"/>
    </p:embeddedFont>
    <p:embeddedFont>
      <p:font typeface="Bryndan Write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DM Sans" pitchFamily="2" charset="0"/>
      <p:regular r:id="rId28"/>
      <p:bold r:id="rId29"/>
      <p:italic r:id="rId30"/>
      <p:boldItalic r:id="rId31"/>
    </p:embeddedFont>
    <p:embeddedFont>
      <p:font typeface="Figtree" panose="020B0604020202020204" charset="0"/>
      <p:regular r:id="rId32"/>
      <p:bold r:id="rId33"/>
      <p:italic r:id="rId34"/>
      <p:boldItalic r:id="rId35"/>
    </p:embeddedFont>
    <p:embeddedFont>
      <p:font typeface="Geologica" panose="020B0604020202020204" charset="0"/>
      <p:regular r:id="rId36"/>
      <p:bold r:id="rId37"/>
    </p:embeddedFont>
    <p:embeddedFont>
      <p:font typeface="Geologica SemiBold" panose="020B0604020202020204" charset="0"/>
      <p:regular r:id="rId38"/>
      <p:bold r:id="rId39"/>
    </p:embeddedFont>
    <p:embeddedFont>
      <p:font typeface="Nunito Light" pitchFamily="2" charset="0"/>
      <p:regular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font" Target="fonts/font2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jpeg>
</file>

<file path=ppt/media/image43.gif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svg>
</file>

<file path=ppt/media/image50.png>
</file>

<file path=ppt/media/image51.jpe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svg>
</file>

<file path=ppt/media/image59.png>
</file>

<file path=ppt/media/image6.png>
</file>

<file path=ppt/media/image60.png>
</file>

<file path=ppt/media/image61.png>
</file>

<file path=ppt/media/image62.png>
</file>

<file path=ppt/media/image63.svg>
</file>

<file path=ppt/media/image7.svg>
</file>

<file path=ppt/media/image8.png>
</file>

<file path=ppt/media/image9.svg>
</file>

<file path=ppt/media/media1.mp4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6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3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18" Type="http://schemas.openxmlformats.org/officeDocument/2006/relationships/image" Target="../media/image34.png"/><Relationship Id="rId26" Type="http://schemas.openxmlformats.org/officeDocument/2006/relationships/image" Target="../media/image42.jpeg"/><Relationship Id="rId3" Type="http://schemas.openxmlformats.org/officeDocument/2006/relationships/image" Target="../media/image19.svg"/><Relationship Id="rId21" Type="http://schemas.openxmlformats.org/officeDocument/2006/relationships/image" Target="../media/image37.svg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17" Type="http://schemas.openxmlformats.org/officeDocument/2006/relationships/image" Target="../media/image33.svg"/><Relationship Id="rId25" Type="http://schemas.openxmlformats.org/officeDocument/2006/relationships/image" Target="../media/image41.svg"/><Relationship Id="rId2" Type="http://schemas.openxmlformats.org/officeDocument/2006/relationships/image" Target="../media/image18.png"/><Relationship Id="rId16" Type="http://schemas.openxmlformats.org/officeDocument/2006/relationships/image" Target="../media/image32.png"/><Relationship Id="rId20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24" Type="http://schemas.openxmlformats.org/officeDocument/2006/relationships/image" Target="../media/image40.png"/><Relationship Id="rId5" Type="http://schemas.openxmlformats.org/officeDocument/2006/relationships/image" Target="../media/image21.svg"/><Relationship Id="rId15" Type="http://schemas.openxmlformats.org/officeDocument/2006/relationships/image" Target="../media/image31.svg"/><Relationship Id="rId23" Type="http://schemas.openxmlformats.org/officeDocument/2006/relationships/image" Target="../media/image39.svg"/><Relationship Id="rId10" Type="http://schemas.openxmlformats.org/officeDocument/2006/relationships/image" Target="../media/image26.png"/><Relationship Id="rId19" Type="http://schemas.openxmlformats.org/officeDocument/2006/relationships/image" Target="../media/image35.svg"/><Relationship Id="rId4" Type="http://schemas.openxmlformats.org/officeDocument/2006/relationships/image" Target="../media/image20.png"/><Relationship Id="rId9" Type="http://schemas.openxmlformats.org/officeDocument/2006/relationships/image" Target="../media/image25.svg"/><Relationship Id="rId14" Type="http://schemas.openxmlformats.org/officeDocument/2006/relationships/image" Target="../media/image30.png"/><Relationship Id="rId22" Type="http://schemas.openxmlformats.org/officeDocument/2006/relationships/image" Target="../media/image38.png"/><Relationship Id="rId27" Type="http://schemas.openxmlformats.org/officeDocument/2006/relationships/image" Target="../media/image43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png"/><Relationship Id="rId7" Type="http://schemas.openxmlformats.org/officeDocument/2006/relationships/image" Target="../media/image4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svg"/><Relationship Id="rId9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E1BDAD8A-4ABF-D14E-3870-EC7F4AE6D178}"/>
              </a:ext>
            </a:extLst>
          </p:cNvPr>
          <p:cNvSpPr/>
          <p:nvPr/>
        </p:nvSpPr>
        <p:spPr>
          <a:xfrm>
            <a:off x="3039035" y="363071"/>
            <a:ext cx="1882589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044" y="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1836644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5836026" y="1634938"/>
            <a:ext cx="1636056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988079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3" y="4015691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714947" y="3445085"/>
            <a:ext cx="1066845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 rot="1275212">
            <a:off x="3219266" y="2783162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010" y="321994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58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2_formulaire_demo">
            <a:hlinkClick r:id="" action="ppaction://media"/>
            <a:extLst>
              <a:ext uri="{FF2B5EF4-FFF2-40B4-BE49-F238E27FC236}">
                <a16:creationId xmlns:a16="http://schemas.microsoft.com/office/drawing/2014/main" id="{AE2E65DD-D09D-5F9E-2DA5-289C63D31E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408" y="460917"/>
            <a:ext cx="7505184" cy="422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auge">
            <a:hlinkClick r:id="" action="ppaction://media"/>
            <a:extLst>
              <a:ext uri="{FF2B5EF4-FFF2-40B4-BE49-F238E27FC236}">
                <a16:creationId xmlns:a16="http://schemas.microsoft.com/office/drawing/2014/main" id="{DB3442DE-CBE4-CDF1-4016-1B4DC66E5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626" y="215309"/>
            <a:ext cx="7432748" cy="47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1_Lien_VBA-python">
            <a:hlinkClick r:id="" action="ppaction://media"/>
            <a:extLst>
              <a:ext uri="{FF2B5EF4-FFF2-40B4-BE49-F238E27FC236}">
                <a16:creationId xmlns:a16="http://schemas.microsoft.com/office/drawing/2014/main" id="{E3A9C68A-8775-F56E-D22A-2A3C1B55AB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774" y="550126"/>
            <a:ext cx="6910452" cy="388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25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2217717282"/>
              </p:ext>
            </p:extLst>
          </p:nvPr>
        </p:nvGraphicFramePr>
        <p:xfrm>
          <a:off x="200721" y="104077"/>
          <a:ext cx="8742557" cy="4921490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9322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20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4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837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4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6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72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10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5176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Interface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histogramme au dashboard concernant les différentes probabilités d’association aux scores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l’ordinateur, mise en place d’un bouton permettant de supprimer le formulaire pour voir le résultat et ensuite pouvoir le faire réapparaitre pour permettre une nouvelle saisie, etc.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Lien entre le résultat du modèle et la jauge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559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Data</a:t>
                      </a:r>
                      <a:endParaRPr sz="1000" dirty="0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modèles pénalisé entre eux. Puis comparaison du meilleur modèle pénalisé, avec le modèle optimal suite à la sélection des variables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non-sélectionnées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Evaluation de la multi-colinéarité des variables dans le modèle final, s’il en existe. Puis s’il en existe, suppression d’une des deux variables responsables ou combinaison des deux pour en former qu’une seule.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41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Geologica SemiBold"/>
                        </a:rPr>
                        <a:t>Algorithme</a:t>
                      </a:r>
                      <a:endParaRPr sz="1000" dirty="0" err="1"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b="0" i="0" u="none" strike="noStrike" cap="none" noProof="0" dirty="0">
                          <a:solidFill>
                            <a:schemeClr val="dk1"/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800" b="0" i="0" u="none" strike="noStrike" cap="none" noProof="0" dirty="0">
                        <a:solidFill>
                          <a:schemeClr val="dk1"/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Comparer le modèle optimal créé avec des modèles pénalisés</a:t>
                      </a:r>
                      <a:endParaRPr lang="en" sz="800" dirty="0" err="1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8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Extraction des paramètres du modèle optimal pour le calcul du nutri-score</a:t>
                      </a:r>
                      <a:endParaRPr lang="en" sz="800"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643259" y="704738"/>
            <a:ext cx="8588388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Changement du message de sortie sur le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par les lettres de nutri-score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Ajout d’un histogramme au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concernant les différentes probabilités d’associations aux scores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de </a:t>
            </a:r>
            <a:r>
              <a:rPr lang="fr-FR" sz="1800">
                <a:solidFill>
                  <a:schemeClr val="tx1"/>
                </a:solidFill>
                <a:latin typeface="Geologica SemiBold"/>
              </a:rPr>
              <a:t>modèles pénalisés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>
                <a:solidFill>
                  <a:schemeClr val="tx1"/>
                </a:solidFill>
                <a:latin typeface="Geologica SemiBold"/>
              </a:rPr>
              <a:t>Réadaptation 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du formulaire si ce ne sont pas les mêmes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Application de la régression sur le nouveau modèle</a:t>
            </a: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1014966" y="1203693"/>
            <a:ext cx="7397514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Travailler la roadmap plus en détail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Adapter le formulaire d’entrée à notre sujet (noms, boutons)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Mise en place d’un </a:t>
            </a:r>
            <a:r>
              <a:rPr lang="fr-FR" sz="1800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sz="1800" dirty="0">
                <a:solidFill>
                  <a:schemeClr val="tx1"/>
                </a:solidFill>
                <a:latin typeface="Geologica SemiBold"/>
              </a:rPr>
              <a:t> de sortie (jauge)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Plusieurs méthodes de sélection des variables 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sz="1800" dirty="0">
                <a:solidFill>
                  <a:schemeClr val="tx1"/>
                </a:solidFill>
                <a:latin typeface="Geologica SemiBold"/>
              </a:rPr>
              <a:t>Premier algorithme de prédiction 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60481C-3842-A9E2-62B5-89D76F0F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0671" y="636625"/>
            <a:ext cx="4342070" cy="4335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20234" y="1620005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229183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energy_100g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kilocalories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saturated-fat_100g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trans-fat_100g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cholesterol_100g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carbohydrates_100g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carbohydrates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sugars_100g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fiber_100g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fibres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proteins_100g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salt_100g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sodium_100g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vitamin-a_100g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vitamin-c_100g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calcium_100g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iron_100g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 err="1">
                          <a:effectLst/>
                        </a:rPr>
                        <a:t>nutrition_grade_fr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94759" y="3925767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43863" y="347795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593615" y="435454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54751" y="795840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0" name="Freeform 30"/>
          <p:cNvSpPr/>
          <p:nvPr/>
        </p:nvSpPr>
        <p:spPr>
          <a:xfrm>
            <a:off x="2363769" y="361356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Freeform 32"/>
          <p:cNvSpPr/>
          <p:nvPr/>
        </p:nvSpPr>
        <p:spPr>
          <a:xfrm rot="-194129">
            <a:off x="3506679" y="3785327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3" name="Freeform 33"/>
          <p:cNvSpPr/>
          <p:nvPr/>
        </p:nvSpPr>
        <p:spPr>
          <a:xfrm rot="5247738">
            <a:off x="5030951" y="3817589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4"/>
                </a:lnTo>
                <a:lnTo>
                  <a:pt x="0" y="164237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4" name="Freeform 34"/>
          <p:cNvSpPr/>
          <p:nvPr/>
        </p:nvSpPr>
        <p:spPr>
          <a:xfrm>
            <a:off x="4865948" y="359975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5" name="Freeform 35"/>
          <p:cNvSpPr/>
          <p:nvPr/>
        </p:nvSpPr>
        <p:spPr>
          <a:xfrm rot="-194129">
            <a:off x="5263636" y="3179681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7" name="TextBox 37"/>
          <p:cNvSpPr txBox="1"/>
          <p:nvPr/>
        </p:nvSpPr>
        <p:spPr>
          <a:xfrm>
            <a:off x="2436044" y="3741294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grpSp>
        <p:nvGrpSpPr>
          <p:cNvPr id="38" name="Group 38"/>
          <p:cNvGrpSpPr/>
          <p:nvPr/>
        </p:nvGrpSpPr>
        <p:grpSpPr>
          <a:xfrm rot="5400000">
            <a:off x="2847561" y="3887213"/>
            <a:ext cx="668942" cy="678816"/>
            <a:chOff x="0" y="0"/>
            <a:chExt cx="1783846" cy="181017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 dirty="0"/>
            </a:p>
          </p:txBody>
        </p:sp>
      </p:grp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4307290" y="780195"/>
            <a:ext cx="439596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sodium_100g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39279"/>
            <a:ext cx="624306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>
                <a:solidFill>
                  <a:srgbClr val="022A3D"/>
                </a:solidFill>
                <a:latin typeface="Bryndan Write"/>
              </a:rPr>
              <a:t>proteins_100g</a:t>
            </a: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808584" y="105741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48822" y="612641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189614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629545" y="3451438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3563073" y="3887778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56" name="TextBox 56"/>
          <p:cNvSpPr txBox="1"/>
          <p:nvPr/>
        </p:nvSpPr>
        <p:spPr>
          <a:xfrm rot="-106865">
            <a:off x="4884784" y="407916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900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925022" y="3634390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320030" y="328213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9" name="TextBox 59"/>
          <p:cNvSpPr txBox="1"/>
          <p:nvPr/>
        </p:nvSpPr>
        <p:spPr>
          <a:xfrm rot="-106865">
            <a:off x="1681224" y="3211363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44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922159" y="4109478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55485" y="1339046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67" name="Freeform 67"/>
          <p:cNvSpPr/>
          <p:nvPr/>
        </p:nvSpPr>
        <p:spPr>
          <a:xfrm>
            <a:off x="3750489" y="300735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68" name="TextBox 68"/>
          <p:cNvSpPr txBox="1"/>
          <p:nvPr/>
        </p:nvSpPr>
        <p:spPr>
          <a:xfrm>
            <a:off x="3819318" y="3124462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9" name="Group 69"/>
          <p:cNvGrpSpPr/>
          <p:nvPr/>
        </p:nvGrpSpPr>
        <p:grpSpPr>
          <a:xfrm rot="5400000">
            <a:off x="4608081" y="3062469"/>
            <a:ext cx="593643" cy="602405"/>
            <a:chOff x="0" y="0"/>
            <a:chExt cx="1583046" cy="160641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2" name="TextBox 72"/>
          <p:cNvSpPr txBox="1"/>
          <p:nvPr/>
        </p:nvSpPr>
        <p:spPr>
          <a:xfrm>
            <a:off x="4619838" y="327278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3137834" y="3144251"/>
            <a:ext cx="642910" cy="652399"/>
            <a:chOff x="0" y="0"/>
            <a:chExt cx="1714426" cy="1739731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3145931" y="3312857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45959" y="1075227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65" name="TextBox 58">
            <a:extLst>
              <a:ext uri="{FF2B5EF4-FFF2-40B4-BE49-F238E27FC236}">
                <a16:creationId xmlns:a16="http://schemas.microsoft.com/office/drawing/2014/main" id="{06805EA4-E8F4-24BD-2E93-4C8170BC2AB0}"/>
              </a:ext>
            </a:extLst>
          </p:cNvPr>
          <p:cNvSpPr txBox="1"/>
          <p:nvPr/>
        </p:nvSpPr>
        <p:spPr>
          <a:xfrm>
            <a:off x="5320029" y="328181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5000" y="720801"/>
            <a:ext cx="2932817" cy="4814768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C0E35C2-7FED-467B-9184-7AAE68896F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3944" y="1293501"/>
            <a:ext cx="2743498" cy="29100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808</Words>
  <Application>Microsoft Office PowerPoint</Application>
  <PresentationFormat>Affichage à l'écran (16:9)</PresentationFormat>
  <Paragraphs>174</Paragraphs>
  <Slides>18</Slides>
  <Notes>7</Notes>
  <HiddenSlides>0</HiddenSlides>
  <MMClips>3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31" baseType="lpstr">
      <vt:lpstr>Arial</vt:lpstr>
      <vt:lpstr>Calibri</vt:lpstr>
      <vt:lpstr>DM Sans</vt:lpstr>
      <vt:lpstr>Geologica SemiBold</vt:lpstr>
      <vt:lpstr>Nunito Light</vt:lpstr>
      <vt:lpstr>Ballpoint</vt:lpstr>
      <vt:lpstr>Figtree</vt:lpstr>
      <vt:lpstr>Times New Roman</vt:lpstr>
      <vt:lpstr>Geologica</vt:lpstr>
      <vt:lpstr>Bryndan Write</vt:lpstr>
      <vt:lpstr>Proxima Nova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Alfex 2.0</cp:lastModifiedBy>
  <cp:revision>612</cp:revision>
  <dcterms:modified xsi:type="dcterms:W3CDTF">2023-10-27T15:54:59Z</dcterms:modified>
</cp:coreProperties>
</file>

<file path=docProps/thumbnail.jpeg>
</file>